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09" r:id="rId3"/>
    <p:sldId id="308" r:id="rId4"/>
    <p:sldId id="307" r:id="rId5"/>
    <p:sldId id="306" r:id="rId6"/>
    <p:sldId id="305" r:id="rId7"/>
    <p:sldId id="304" r:id="rId8"/>
    <p:sldId id="303" r:id="rId9"/>
    <p:sldId id="302" r:id="rId10"/>
    <p:sldId id="301" r:id="rId11"/>
    <p:sldId id="300" r:id="rId12"/>
    <p:sldId id="299" r:id="rId13"/>
    <p:sldId id="298" r:id="rId14"/>
    <p:sldId id="297" r:id="rId15"/>
    <p:sldId id="296" r:id="rId16"/>
    <p:sldId id="256" r:id="rId17"/>
    <p:sldId id="259" r:id="rId18"/>
    <p:sldId id="258" r:id="rId19"/>
    <p:sldId id="280" r:id="rId20"/>
    <p:sldId id="293" r:id="rId21"/>
    <p:sldId id="295" r:id="rId22"/>
    <p:sldId id="292" r:id="rId23"/>
    <p:sldId id="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79813-714A-DD5A-D39C-4DAB9B7C105B}" v="45" dt="2022-03-30T14:22:22.172"/>
    <p1510:client id="{06AA3CDC-1F27-DA4D-E19A-E48A4E5441FA}" v="81" dt="2022-05-30T03:03:33.214"/>
    <p1510:client id="{0D3F8784-FD89-7753-E3FA-45C9DBCC98B1}" v="135" dt="2022-04-16T08:11:13.479"/>
    <p1510:client id="{10FCDB40-5AFC-85B3-11E6-DC567C290A77}" v="503" dt="2022-03-30T09:41:36.720"/>
    <p1510:client id="{2ED2B7F1-FDBE-DE5A-7A22-C3C24CA392AF}" v="489" dt="2022-06-01T02:00:31.254"/>
    <p1510:client id="{33301147-0151-0F7F-01D8-9EC40E25436C}" v="83" dt="2023-04-03T06:34:04.814"/>
    <p1510:client id="{3436C368-D49D-77BC-C1CE-4F5A8195878D}" v="114" dt="2022-06-07T14:37:54.234"/>
    <p1510:client id="{39E1382B-2C62-4C43-B97D-7564F57C1F04}" v="12" dt="2022-06-07T08:37:18.319"/>
    <p1510:client id="{3D081B87-46E1-0004-215F-36B2630D2AE0}" v="1" dt="2022-05-30T14:57:30.870"/>
    <p1510:client id="{416F189F-4EDE-B0D5-595F-15CEE6D4DC33}" v="2" dt="2022-05-29T15:21:42.513"/>
    <p1510:client id="{417C4CE4-B3DB-DD50-6FB7-319260A76CAA}" v="1464" dt="2022-03-28T06:08:26.914"/>
    <p1510:client id="{44D51464-497B-8E7F-9A30-007A806059CB}" v="181" dt="2022-04-15T05:39:05.839"/>
    <p1510:client id="{48C1EBE5-7C9B-A5A6-CD35-A7151B3B0749}" v="65" dt="2022-03-29T03:17:57.073"/>
    <p1510:client id="{5A30EF80-810E-0F07-3AF2-41B7C3B3E7FD}" v="1115" dt="2022-03-30T14:08:57.665"/>
    <p1510:client id="{5F4A57A6-824B-5BEE-E443-8E5A83AC4C37}" v="102" dt="2022-05-29T15:30:16.409"/>
    <p1510:client id="{60555117-9FB3-E193-6F69-1E2D328179D4}" v="517" dt="2023-03-29T08:27:12.934"/>
    <p1510:client id="{65BA9F48-4EFD-C666-6E79-CF705CCEE0AE}" v="33" dt="2023-04-03T01:01:06.014"/>
    <p1510:client id="{6EADBBCD-D96E-D275-EB4E-C4F70F1FD108}" v="916" dt="2022-03-28T04:52:21.083"/>
    <p1510:client id="{71ABFBCD-9754-8C5A-598A-32F25CB596E1}" v="18" dt="2023-03-24T16:22:05.631"/>
    <p1510:client id="{76AB742D-2BCD-BD0C-ECA0-7EBA455640FA}" v="92" dt="2022-04-16T08:45:05.385"/>
    <p1510:client id="{786F714C-61A1-F2A0-F672-94CD35EE4760}" v="766" dt="2023-04-02T07:59:57.068"/>
    <p1510:client id="{882C3357-F9E7-CB49-AF2C-F9DFCAFA0BEA}" v="13" dt="2022-04-16T10:02:50.027"/>
    <p1510:client id="{889AE7F0-37AD-6AC0-EB2D-E080871430E2}" v="38" dt="2022-04-16T08:24:14.204"/>
    <p1510:client id="{8BEF89A2-DE7F-C732-3E94-0CC3A26415CF}" v="1315" dt="2022-03-29T05:29:26.905"/>
    <p1510:client id="{A6703853-2F0F-00BA-EB2D-0AD3455F8D74}" v="5" dt="2022-04-16T10:10:43.661"/>
    <p1510:client id="{A87D63AE-1162-84F4-5C46-7272AB656ED9}" v="532" dt="2022-03-28T07:57:19.052"/>
    <p1510:client id="{ADE687EA-6428-635C-9665-3979D301AD6C}" v="8" dt="2022-04-15T05:42:51.242"/>
    <p1510:client id="{AF2C3CA3-63E9-4152-B561-D1B65069F798}" v="80" dt="2022-03-27T05:31:08.348"/>
    <p1510:client id="{B11E1D4F-E32E-C75E-72E6-9134530E3DDD}" v="456" dt="2022-04-13T03:24:48.771"/>
    <p1510:client id="{B38862CA-A260-75BE-02D0-70772FDF25B5}" v="13" dt="2022-06-07T15:16:33.041"/>
    <p1510:client id="{B572463A-2637-D24A-6732-3DA21CD197C5}" v="154" dt="2022-04-11T07:55:37.798"/>
    <p1510:client id="{BBB2E2A6-F7C3-E671-8A6B-8F40C294706C}" v="579" dt="2022-03-30T03:39:19.120"/>
    <p1510:client id="{C0B9BEC7-0276-AB82-1B24-8F4F251806FE}" v="170" dt="2022-05-31T06:57:31.965"/>
    <p1510:client id="{C90AE89A-249C-FFC0-F8C1-ACC60DA5C305}" v="596" dt="2022-05-31T15:52:09.515"/>
    <p1510:client id="{DF4BE162-F771-0E82-6D23-F6515435388D}" v="98" dt="2023-04-02T03:12:50.992"/>
    <p1510:client id="{EE231500-6FF7-877E-8F21-D9527FE92043}" v="4" dt="2022-04-16T08:17:47.442"/>
    <p1510:client id="{FD7C7A56-7EDE-17F6-C101-307D02172F5D}" v="81" dt="2022-05-29T15:44:29.899"/>
    <p1510:client id="{FE019C4C-7F70-871C-8494-007BBBFDA5F3}" v="209" dt="2023-03-29T04:09:17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b="1" dirty="0">
                <a:latin typeface="Arial"/>
                <a:ea typeface="+mj-lt"/>
                <a:cs typeface="+mj-lt"/>
              </a:rPr>
              <a:t>B877004_</a:t>
            </a:r>
            <a:r>
              <a:rPr lang="ko-KR" altLang="en-US" sz="4800" b="1" dirty="0">
                <a:latin typeface="Arial"/>
                <a:ea typeface="+mj-lt"/>
                <a:cs typeface="+mj-lt"/>
              </a:rPr>
              <a:t>김영신</a:t>
            </a:r>
            <a:endParaRPr lang="en-US" altLang="ko-KR" sz="4800" b="1" dirty="0">
              <a:latin typeface="Arial"/>
              <a:ea typeface="+mj-lt"/>
              <a:cs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4000" b="1" dirty="0" err="1">
                <a:latin typeface="Malgun Gothic"/>
                <a:ea typeface="Malgun Gothic"/>
              </a:rPr>
              <a:t>필드</a:t>
            </a:r>
            <a:r>
              <a:rPr lang="en-US" altLang="ko-KR" sz="4000" b="1" dirty="0">
                <a:latin typeface="Malgun Gothic"/>
                <a:ea typeface="Malgun Gothic"/>
              </a:rPr>
              <a:t> </a:t>
            </a:r>
            <a:r>
              <a:rPr lang="en-US" altLang="ko-KR" sz="4000" b="1" dirty="0" err="1">
                <a:latin typeface="Malgun Gothic"/>
                <a:ea typeface="Malgun Gothic"/>
              </a:rPr>
              <a:t>게임분석</a:t>
            </a:r>
            <a:r>
              <a:rPr lang="en-US" altLang="ko-KR" sz="4000" b="1" dirty="0">
                <a:latin typeface="Malgun Gothic"/>
                <a:ea typeface="Malgun Gothic"/>
              </a:rPr>
              <a:t> 및 </a:t>
            </a:r>
            <a:r>
              <a:rPr lang="en-US" altLang="ko-KR" sz="4000" b="1" dirty="0" err="1">
                <a:latin typeface="Malgun Gothic"/>
                <a:ea typeface="Malgun Gothic"/>
              </a:rPr>
              <a:t>발표</a:t>
            </a:r>
            <a:endParaRPr lang="en-US" altLang="ko-KR" sz="4000" b="1" dirty="0">
              <a:latin typeface="Malgun Gothic"/>
              <a:ea typeface="Malgun Gothic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2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플레이 방식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WASD, </a:t>
            </a:r>
            <a:r>
              <a:rPr lang="ko-KR" altLang="en-US" dirty="0"/>
              <a:t>방향키</a:t>
            </a:r>
            <a:r>
              <a:rPr lang="en-US" altLang="ko-KR" dirty="0"/>
              <a:t>, </a:t>
            </a:r>
            <a:r>
              <a:rPr lang="ko-KR" altLang="en-US" dirty="0"/>
              <a:t>클릭으로 이동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7" y="2582334"/>
            <a:ext cx="4724650" cy="2706091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스페이스바로</a:t>
            </a:r>
            <a:r>
              <a:rPr lang="ko-KR" altLang="en-US" dirty="0"/>
              <a:t> 주변 아이템 획득</a:t>
            </a:r>
            <a:endParaRPr lang="en-US" altLang="ko-KR" dirty="0"/>
          </a:p>
          <a:p>
            <a:r>
              <a:rPr lang="en-US" altLang="ko-KR" dirty="0"/>
              <a:t>F</a:t>
            </a:r>
            <a:r>
              <a:rPr lang="ko-KR" altLang="en-US" dirty="0"/>
              <a:t>키로 주변 적 공격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94" y="2582334"/>
            <a:ext cx="3900066" cy="2725614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2582334"/>
            <a:ext cx="3237650" cy="27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플레이 방식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풀</a:t>
            </a:r>
            <a:r>
              <a:rPr lang="en-US" altLang="ko-KR" dirty="0"/>
              <a:t>, </a:t>
            </a:r>
            <a:r>
              <a:rPr lang="ko-KR" altLang="en-US" dirty="0"/>
              <a:t>나뭇가지</a:t>
            </a:r>
            <a:r>
              <a:rPr lang="en-US" altLang="ko-KR" dirty="0"/>
              <a:t>, </a:t>
            </a:r>
            <a:r>
              <a:rPr lang="ko-KR" altLang="en-US" dirty="0"/>
              <a:t>통나무 등 아이템을 획득하여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33" y="2518312"/>
            <a:ext cx="4086795" cy="3315163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생존에 도움이 되는 건물</a:t>
            </a:r>
            <a:r>
              <a:rPr lang="en-US" altLang="ko-KR" dirty="0"/>
              <a:t>, </a:t>
            </a:r>
            <a:r>
              <a:rPr lang="ko-KR" altLang="en-US" dirty="0"/>
              <a:t>아이템을 제작 가능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28" y="2518312"/>
            <a:ext cx="2759192" cy="3315163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9" y="2518312"/>
            <a:ext cx="468429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8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플레이 방식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930442" y="1846052"/>
            <a:ext cx="5104598" cy="73628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지속적으로 </a:t>
            </a:r>
            <a:r>
              <a:rPr lang="en-US" altLang="ko-KR" dirty="0"/>
              <a:t>‘</a:t>
            </a:r>
            <a:r>
              <a:rPr lang="ko-KR" altLang="en-US" dirty="0" err="1"/>
              <a:t>하운드</a:t>
            </a:r>
            <a:r>
              <a:rPr lang="en-US" altLang="ko-KR" dirty="0"/>
              <a:t>＇</a:t>
            </a:r>
            <a:r>
              <a:rPr lang="ko-KR" altLang="en-US" dirty="0"/>
              <a:t>라는 적들이 등장하고 이들과 싸우기 위한 무기를 만들거나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줄어드는 허기와 정신력을 채우기 위해 도움이 되는 건물과 아이템 등을 이용함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71" y="2582334"/>
            <a:ext cx="2962688" cy="3143689"/>
          </a:xfr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2291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48363720" descr="EMB000064a851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2334"/>
            <a:ext cx="3265118" cy="31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59" y="2579544"/>
            <a:ext cx="2759192" cy="3146479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751" y="2579544"/>
            <a:ext cx="2990058" cy="31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게임 특징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허기와 체력</a:t>
            </a:r>
            <a:r>
              <a:rPr lang="en-US" altLang="ko-KR" dirty="0"/>
              <a:t>,</a:t>
            </a:r>
            <a:r>
              <a:rPr lang="ko-KR" altLang="en-US" dirty="0"/>
              <a:t> 정신력 게이지가 존재하고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8" y="2545230"/>
            <a:ext cx="4745723" cy="3378200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음식을 먹거나 잠을 자거나 하는 방식으로 이것들을 </a:t>
            </a:r>
            <a:r>
              <a:rPr lang="ko-KR" altLang="en-US" dirty="0" err="1"/>
              <a:t>채우는게</a:t>
            </a:r>
            <a:r>
              <a:rPr lang="ko-KR" altLang="en-US" dirty="0"/>
              <a:t> 특징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74" y="2545230"/>
            <a:ext cx="2759192" cy="3378200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51" y="2545230"/>
            <a:ext cx="2885723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플레이 대상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500" dirty="0"/>
              <a:t>게임을 </a:t>
            </a:r>
            <a:r>
              <a:rPr lang="ko-KR" altLang="en-US" sz="3500" dirty="0" err="1"/>
              <a:t>할때</a:t>
            </a:r>
            <a:r>
              <a:rPr lang="ko-KR" altLang="en-US" sz="3500" dirty="0"/>
              <a:t> 건축이나 꾸미기를 중요히 여기는 유저</a:t>
            </a:r>
            <a:endParaRPr lang="en-US" altLang="ko-KR" sz="3500" dirty="0"/>
          </a:p>
          <a:p>
            <a:pPr marL="0" indent="0">
              <a:buNone/>
            </a:pPr>
            <a:r>
              <a:rPr lang="ko-KR" altLang="en-US" sz="3500" dirty="0"/>
              <a:t>생존 </a:t>
            </a:r>
            <a:r>
              <a:rPr lang="ko-KR" altLang="en-US" sz="3500" dirty="0" err="1"/>
              <a:t>서바이벌</a:t>
            </a:r>
            <a:r>
              <a:rPr lang="ko-KR" altLang="en-US" sz="3500" dirty="0"/>
              <a:t> 게임을 좋아하는 유저</a:t>
            </a:r>
            <a:endParaRPr lang="en-US" altLang="ko-KR" sz="3500" dirty="0"/>
          </a:p>
          <a:p>
            <a:pPr marL="0" indent="0">
              <a:buNone/>
            </a:pPr>
            <a:r>
              <a:rPr lang="ko-KR" altLang="en-US" sz="3500" dirty="0"/>
              <a:t>어둡고 무성영화 특유의 고풍스러움을 좋아하는</a:t>
            </a:r>
            <a:endParaRPr lang="en-US" altLang="ko-KR" sz="3500" dirty="0"/>
          </a:p>
          <a:p>
            <a:pPr marL="0" indent="0">
              <a:buNone/>
            </a:pPr>
            <a:r>
              <a:rPr lang="ko-KR" altLang="en-US" sz="3500"/>
              <a:t>유저</a:t>
            </a:r>
          </a:p>
        </p:txBody>
      </p:sp>
    </p:spTree>
    <p:extLst>
      <p:ext uri="{BB962C8B-B14F-4D97-AF65-F5344CB8AC3E}">
        <p14:creationId xmlns:p14="http://schemas.microsoft.com/office/powerpoint/2010/main" val="13926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ea typeface="맑은 고딕"/>
              </a:rPr>
              <a:t>공통특징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13C3E9-2219-E704-8388-7E901DE5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734"/>
            <a:ext cx="10515600" cy="4351338"/>
          </a:xfrm>
        </p:spPr>
        <p:txBody>
          <a:bodyPr/>
          <a:lstStyle/>
          <a:p>
            <a:r>
              <a:rPr lang="ko-KR" altLang="en-US" dirty="0"/>
              <a:t>아이템을 줍거나 적들과 전투하여 전리품을 얻어서 생존에 </a:t>
            </a:r>
            <a:r>
              <a:rPr lang="ko-KR" altLang="en-US" dirty="0" err="1"/>
              <a:t>도움이되는</a:t>
            </a:r>
            <a:r>
              <a:rPr lang="ko-KR" altLang="en-US" dirty="0"/>
              <a:t> 건설 및 제작을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 자체가 생존을 하기위한 요소</a:t>
            </a:r>
            <a:r>
              <a:rPr lang="en-US" altLang="ko-KR" dirty="0"/>
              <a:t>(</a:t>
            </a:r>
            <a:r>
              <a:rPr lang="ko-KR" altLang="en-US" dirty="0" err="1"/>
              <a:t>폴아웃</a:t>
            </a:r>
            <a:r>
              <a:rPr lang="en-US" altLang="ko-KR" dirty="0"/>
              <a:t>:</a:t>
            </a:r>
            <a:r>
              <a:rPr lang="ko-KR" altLang="en-US" dirty="0"/>
              <a:t>피로</a:t>
            </a:r>
            <a:r>
              <a:rPr lang="en-US" altLang="ko-KR" dirty="0"/>
              <a:t>, </a:t>
            </a:r>
            <a:r>
              <a:rPr lang="ko-KR" altLang="en-US" dirty="0"/>
              <a:t>갈증</a:t>
            </a:r>
            <a:r>
              <a:rPr lang="en-US" altLang="ko-KR" dirty="0"/>
              <a:t>), (</a:t>
            </a:r>
            <a:r>
              <a:rPr lang="ko-KR" altLang="en-US" dirty="0" err="1"/>
              <a:t>돈스타브</a:t>
            </a:r>
            <a:r>
              <a:rPr lang="en-US" altLang="ko-KR" dirty="0"/>
              <a:t>: </a:t>
            </a:r>
            <a:r>
              <a:rPr lang="ko-KR" altLang="en-US" dirty="0"/>
              <a:t>허기</a:t>
            </a:r>
            <a:r>
              <a:rPr lang="en-US" altLang="ko-KR" dirty="0"/>
              <a:t>, </a:t>
            </a:r>
            <a:r>
              <a:rPr lang="ko-KR" altLang="en-US" dirty="0"/>
              <a:t>정신력</a:t>
            </a:r>
            <a:r>
              <a:rPr lang="en-US" altLang="ko-KR" dirty="0"/>
              <a:t>)</a:t>
            </a:r>
            <a:r>
              <a:rPr lang="ko-KR" altLang="en-US" dirty="0"/>
              <a:t>가 존재하며 아이템</a:t>
            </a:r>
            <a:r>
              <a:rPr lang="en-US" altLang="ko-KR" dirty="0"/>
              <a:t>, </a:t>
            </a:r>
            <a:r>
              <a:rPr lang="ko-KR" altLang="en-US" dirty="0"/>
              <a:t>건축물 등으로 이를 해결함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건설이면 건설 탐험이면 탐험 등 자유도가 높아 유저가 원하는 방식으로 게임을 </a:t>
            </a:r>
            <a:r>
              <a:rPr lang="ko-KR" altLang="en-US" dirty="0" err="1"/>
              <a:t>즐기는게</a:t>
            </a:r>
            <a:r>
              <a:rPr lang="ko-KR" altLang="en-US" dirty="0"/>
              <a:t> 가능함</a:t>
            </a:r>
          </a:p>
        </p:txBody>
      </p:sp>
    </p:spTree>
    <p:extLst>
      <p:ext uri="{BB962C8B-B14F-4D97-AF65-F5344CB8AC3E}">
        <p14:creationId xmlns:p14="http://schemas.microsoft.com/office/powerpoint/2010/main" val="338806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9228" y="2318200"/>
            <a:ext cx="10515600" cy="1325563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000" b="1" i="1" dirty="0">
                <a:latin typeface="Malgun Gothic"/>
                <a:ea typeface="Malgun Gothic"/>
                <a:cs typeface="+mj-lt"/>
              </a:rPr>
              <a:t>필드 게임 기획 발표</a:t>
            </a:r>
            <a:endParaRPr lang="en-US" altLang="ko-KR" sz="4000" b="1" i="1" dirty="0">
              <a:latin typeface="Malgun Gothic"/>
              <a:ea typeface="Malgun Gothic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99123" y="359833"/>
            <a:ext cx="3582961" cy="536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3200" b="1" dirty="0">
                <a:latin typeface="Malgun Gothic"/>
                <a:ea typeface="Malgun Gothic"/>
              </a:rPr>
              <a:t>B877004 </a:t>
            </a:r>
            <a:r>
              <a:rPr lang="ko-KR" altLang="en-US" sz="3200" b="1" dirty="0">
                <a:latin typeface="Malgun Gothic"/>
                <a:ea typeface="Malgun Gothic"/>
              </a:rPr>
              <a:t>김영신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7CEC328-9A5D-5234-6846-EDEBC7674B25}"/>
              </a:ext>
            </a:extLst>
          </p:cNvPr>
          <p:cNvSpPr txBox="1">
            <a:spLocks/>
          </p:cNvSpPr>
          <p:nvPr/>
        </p:nvSpPr>
        <p:spPr>
          <a:xfrm>
            <a:off x="801128" y="893233"/>
            <a:ext cx="3582961" cy="536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3200" b="1" dirty="0">
                <a:latin typeface="Malgun Gothic"/>
                <a:ea typeface="Malgun Gothic"/>
              </a:rPr>
              <a:t>B877009 </a:t>
            </a:r>
            <a:r>
              <a:rPr lang="ko-KR" altLang="en-US" sz="3200" b="1" dirty="0">
                <a:latin typeface="Malgun Gothic"/>
                <a:ea typeface="Malgun Gothic"/>
              </a:rPr>
              <a:t>김재희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B731C4-6BF1-F186-6D50-92B11FC9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310" y="294723"/>
            <a:ext cx="4067263" cy="993410"/>
          </a:xfrm>
        </p:spPr>
        <p:txBody>
          <a:bodyPr>
            <a:normAutofit/>
          </a:bodyPr>
          <a:lstStyle/>
          <a:p>
            <a:r>
              <a:rPr lang="ko-KR" altLang="en-US" sz="4800" b="1" i="1" dirty="0" err="1">
                <a:latin typeface="Sitka Text"/>
                <a:ea typeface="맑은 고딕"/>
                <a:cs typeface="BrowalliaUPC"/>
              </a:rPr>
              <a:t>Kid</a:t>
            </a:r>
            <a:r>
              <a:rPr lang="ko-KR" altLang="en-US" sz="4800" b="1" i="1" dirty="0">
                <a:latin typeface="Sitka Text"/>
                <a:ea typeface="맑은 고딕"/>
                <a:cs typeface="BrowalliaUPC"/>
              </a:rPr>
              <a:t> Explorer</a:t>
            </a:r>
            <a:endParaRPr lang="ko-KR" sz="4800" i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38DC22-E7B2-437F-07B9-A13CAC7E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737" y="2122640"/>
            <a:ext cx="4633221" cy="1982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Bahnschrift"/>
                <a:ea typeface="맑은 고딕"/>
              </a:rPr>
              <a:t>플랫폼: PC</a:t>
            </a:r>
          </a:p>
          <a:p>
            <a:r>
              <a:rPr lang="en-US" altLang="ko-KR" dirty="0" err="1">
                <a:latin typeface="Bahnschrift"/>
                <a:ea typeface="+mn-lt"/>
                <a:cs typeface="+mn-lt"/>
              </a:rPr>
              <a:t>장르</a:t>
            </a:r>
            <a:r>
              <a:rPr lang="en-US" altLang="ko-KR" dirty="0">
                <a:latin typeface="Bahnschrift"/>
                <a:ea typeface="+mn-lt"/>
                <a:cs typeface="+mn-lt"/>
              </a:rPr>
              <a:t>: </a:t>
            </a:r>
            <a:r>
              <a:rPr lang="en-US" altLang="ko-KR" dirty="0" err="1">
                <a:latin typeface="Bahnschrift"/>
                <a:ea typeface="+mn-lt"/>
                <a:cs typeface="+mn-lt"/>
              </a:rPr>
              <a:t>생존형</a:t>
            </a:r>
            <a:r>
              <a:rPr lang="en-US" altLang="ko-KR" dirty="0">
                <a:latin typeface="Bahnschrift"/>
                <a:ea typeface="+mn-lt"/>
                <a:cs typeface="+mn-lt"/>
              </a:rPr>
              <a:t> </a:t>
            </a:r>
            <a:r>
              <a:rPr lang="en-US" altLang="ko-KR" dirty="0" err="1">
                <a:latin typeface="Bahnschrift"/>
                <a:ea typeface="+mn-lt"/>
                <a:cs typeface="+mn-lt"/>
              </a:rPr>
              <a:t>필드게임</a:t>
            </a:r>
          </a:p>
          <a:p>
            <a:endParaRPr lang="en-US" altLang="ko-KR" dirty="0">
              <a:latin typeface="Bahnschrift"/>
              <a:ea typeface="+mn-lt"/>
              <a:cs typeface="+mn-lt"/>
            </a:endParaRPr>
          </a:p>
          <a:p>
            <a:endParaRPr lang="en-US" altLang="ko-KR" sz="3400" dirty="0">
              <a:latin typeface="Bahnschrift"/>
              <a:ea typeface="맑은 고딕"/>
            </a:endParaRPr>
          </a:p>
          <a:p>
            <a:endParaRPr lang="en-US" altLang="ko-KR" sz="3400" dirty="0">
              <a:latin typeface="Bahnschrift"/>
              <a:ea typeface="맑은 고딕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24BEED4-BBC7-1B3A-A108-D49B18DF5CC9}"/>
              </a:ext>
            </a:extLst>
          </p:cNvPr>
          <p:cNvSpPr txBox="1">
            <a:spLocks/>
          </p:cNvSpPr>
          <p:nvPr/>
        </p:nvSpPr>
        <p:spPr>
          <a:xfrm>
            <a:off x="7336742" y="6164659"/>
            <a:ext cx="4633221" cy="448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400" dirty="0">
                <a:latin typeface="Bahnschrift"/>
                <a:ea typeface="+mn-lt"/>
                <a:cs typeface="+mn-lt"/>
              </a:rPr>
              <a:t>-예상 게임 메인 화면</a:t>
            </a:r>
          </a:p>
          <a:p>
            <a:endParaRPr lang="en-US" altLang="ko-KR" sz="3400" dirty="0">
              <a:latin typeface="Bahnschrift"/>
              <a:ea typeface="+mn-lt"/>
              <a:cs typeface="+mn-lt"/>
            </a:endParaRPr>
          </a:p>
          <a:p>
            <a:endParaRPr lang="en-US" altLang="ko-KR" sz="3400" dirty="0">
              <a:latin typeface="Bahnschrift"/>
              <a:ea typeface="맑은 고딕"/>
            </a:endParaRPr>
          </a:p>
        </p:txBody>
      </p:sp>
      <p:pic>
        <p:nvPicPr>
          <p:cNvPr id="3" name="그림 3" descr="잔디, 그린이(가) 표시된 사진&#10;&#10;자동 생성된 설명">
            <a:extLst>
              <a:ext uri="{FF2B5EF4-FFF2-40B4-BE49-F238E27FC236}">
                <a16:creationId xmlns:a16="http://schemas.microsoft.com/office/drawing/2014/main" id="{3E5788E4-D0D6-C08D-B4F3-0219A183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4898"/>
            <a:ext cx="7135905" cy="68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9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800" b="1" dirty="0">
                <a:solidFill>
                  <a:schemeClr val="bg1"/>
                </a:solidFill>
                <a:latin typeface="Sitka Text"/>
                <a:ea typeface="맑은 고딕"/>
              </a:rPr>
              <a:t>게임 목표</a:t>
            </a:r>
            <a:endParaRPr lang="ko-KR">
              <a:solidFill>
                <a:schemeClr val="bg1"/>
              </a:solidFill>
            </a:endParaRPr>
          </a:p>
        </p:txBody>
      </p: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765807" cy="364771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스테이지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별로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다른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장소에서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 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집을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건설하여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하룻밤을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버티기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.</a:t>
            </a:r>
          </a:p>
          <a:p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필드에서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자원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나무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, 돌 등)을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채집하여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제한시간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안에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집을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건설하기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.</a:t>
            </a:r>
          </a:p>
          <a:p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시간이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지날수록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떨어지는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허기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게이지를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채우기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위해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식량을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 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구하기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.</a:t>
            </a:r>
          </a:p>
          <a:p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시간이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다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될때까지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집을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짓지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못하거나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허기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게이지가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0%가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되면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게임오버</a:t>
            </a:r>
            <a:r>
              <a:rPr lang="en-US" altLang="ko-KR" sz="2400" dirty="0">
                <a:solidFill>
                  <a:schemeClr val="bg1"/>
                </a:solidFill>
                <a:latin typeface="Bahnschrift"/>
                <a:ea typeface="맑은 고딕"/>
                <a:cs typeface="+mn-lt"/>
              </a:rPr>
              <a:t>.</a:t>
            </a:r>
          </a:p>
        </p:txBody>
      </p: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85FD52-3EBB-A31B-8B14-944FA41B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94" y="1056305"/>
            <a:ext cx="6183405" cy="4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3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45" y="462303"/>
            <a:ext cx="10520702" cy="1044827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FFFFFF"/>
                </a:solidFill>
                <a:latin typeface="Sitka Text"/>
                <a:ea typeface="맑은 고딕"/>
              </a:rPr>
              <a:t>조작법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55" y="1617602"/>
            <a:ext cx="4830677" cy="4792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ko-KR" altLang="en-US" sz="2400" dirty="0">
                <a:latin typeface="Bahnschrift"/>
                <a:ea typeface="+mn-lt"/>
                <a:cs typeface="+mn-lt"/>
              </a:rPr>
              <a:t>방향키: 이동</a:t>
            </a:r>
            <a:endParaRPr lang="ko-KR" dirty="0"/>
          </a:p>
          <a:p>
            <a:pPr marL="457200" indent="-457200"/>
            <a:r>
              <a:rPr lang="en-US" altLang="ko-KR" sz="2400" dirty="0">
                <a:ea typeface="맑은 고딕"/>
              </a:rPr>
              <a:t>E: </a:t>
            </a:r>
            <a:r>
              <a:rPr lang="en-US" altLang="ko-KR" sz="2400" dirty="0" err="1">
                <a:ea typeface="맑은 고딕"/>
              </a:rPr>
              <a:t>상호작용</a:t>
            </a:r>
            <a:r>
              <a:rPr lang="en-US" altLang="ko-KR" sz="2400" dirty="0">
                <a:ea typeface="맑은 고딕"/>
              </a:rPr>
              <a:t>(</a:t>
            </a:r>
            <a:r>
              <a:rPr lang="en-US" altLang="ko-KR" sz="2400" dirty="0" err="1">
                <a:ea typeface="맑은 고딕"/>
              </a:rPr>
              <a:t>채집</a:t>
            </a:r>
            <a:r>
              <a:rPr lang="en-US" altLang="ko-KR" sz="2400" dirty="0">
                <a:ea typeface="맑은 고딕"/>
              </a:rPr>
              <a:t>, </a:t>
            </a:r>
            <a:r>
              <a:rPr lang="en-US" altLang="ko-KR" sz="2400" dirty="0" err="1">
                <a:ea typeface="맑은 고딕"/>
              </a:rPr>
              <a:t>물물교환</a:t>
            </a:r>
            <a:r>
              <a:rPr lang="en-US" altLang="ko-KR" sz="2400" dirty="0">
                <a:ea typeface="맑은 고딕"/>
              </a:rPr>
              <a:t> 등)</a:t>
            </a:r>
          </a:p>
          <a:p>
            <a:pPr marL="457200" indent="-457200"/>
            <a:r>
              <a:rPr lang="en-US" altLang="ko-KR" sz="2400" dirty="0">
                <a:ea typeface="맑은 고딕"/>
              </a:rPr>
              <a:t>I: </a:t>
            </a:r>
            <a:r>
              <a:rPr lang="en-US" altLang="ko-KR" sz="2400" dirty="0" err="1">
                <a:ea typeface="맑은 고딕"/>
              </a:rPr>
              <a:t>인벤토리</a:t>
            </a:r>
            <a:endParaRPr lang="en-US" altLang="ko-KR" sz="2400" dirty="0">
              <a:ea typeface="맑은 고딕"/>
            </a:endParaRPr>
          </a:p>
          <a:p>
            <a:pPr marL="457200" indent="-457200"/>
            <a:r>
              <a:rPr lang="en-US" altLang="ko-KR" sz="2400" err="1">
                <a:ea typeface="맑은 고딕"/>
              </a:rPr>
              <a:t>왼쪽</a:t>
            </a:r>
            <a:r>
              <a:rPr lang="en-US" altLang="ko-KR" sz="2400" dirty="0">
                <a:ea typeface="맑은 고딕"/>
              </a:rPr>
              <a:t> SHIFT: </a:t>
            </a:r>
            <a:r>
              <a:rPr lang="en-US" altLang="ko-KR" sz="2400" err="1">
                <a:ea typeface="맑은 고딕"/>
              </a:rPr>
              <a:t>달리기</a:t>
            </a:r>
            <a:r>
              <a:rPr lang="en-US" altLang="ko-KR" sz="2400" dirty="0">
                <a:ea typeface="맑은 고딕"/>
              </a:rPr>
              <a:t>(</a:t>
            </a:r>
            <a:r>
              <a:rPr lang="en-US" altLang="ko-KR" sz="2400" err="1">
                <a:ea typeface="맑은 고딕"/>
              </a:rPr>
              <a:t>토글</a:t>
            </a:r>
            <a:r>
              <a:rPr lang="en-US" altLang="ko-KR" sz="2400" dirty="0">
                <a:ea typeface="맑은 고딕"/>
              </a:rPr>
              <a:t>)</a:t>
            </a:r>
          </a:p>
          <a:p>
            <a:pPr marL="457200" indent="-457200"/>
            <a:endParaRPr lang="en-US" altLang="ko-KR" sz="2400" dirty="0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4914BB-0AF0-A3EB-D348-3E8F93D24EA0}"/>
              </a:ext>
            </a:extLst>
          </p:cNvPr>
          <p:cNvSpPr/>
          <p:nvPr/>
        </p:nvSpPr>
        <p:spPr>
          <a:xfrm>
            <a:off x="1662195" y="4489279"/>
            <a:ext cx="1926772" cy="9046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ea typeface="맑은 고딕"/>
            </a:endParaRPr>
          </a:p>
        </p:txBody>
      </p:sp>
      <p:pic>
        <p:nvPicPr>
          <p:cNvPr id="10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C377A9-8B3A-3DA4-1866-11EE2441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1" y="4491209"/>
            <a:ext cx="1932501" cy="956088"/>
          </a:xfrm>
          <a:prstGeom prst="rect">
            <a:avLst/>
          </a:prstGeom>
        </p:spPr>
      </p:pic>
      <p:pic>
        <p:nvPicPr>
          <p:cNvPr id="5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1AE62429-6792-4EB8-2497-E3D0BCC0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24" y="1466003"/>
            <a:ext cx="6239435" cy="51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1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31C4-6BF1-F186-6D50-92B11FC9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76" y="349118"/>
            <a:ext cx="6183080" cy="612046"/>
          </a:xfrm>
        </p:spPr>
        <p:txBody>
          <a:bodyPr>
            <a:normAutofit fontScale="90000"/>
          </a:bodyPr>
          <a:lstStyle/>
          <a:p>
            <a:br>
              <a:rPr lang="ko-KR" altLang="en-US" sz="3200" dirty="0">
                <a:ea typeface="맑은 고딕"/>
              </a:rPr>
            </a:br>
            <a:r>
              <a:rPr lang="ko-KR" altLang="en-US" sz="3200" b="1" dirty="0" err="1">
                <a:latin typeface="Bahnschrift"/>
                <a:ea typeface="맑은 고딕"/>
              </a:rPr>
              <a:t>폴아웃</a:t>
            </a:r>
            <a:r>
              <a:rPr lang="ko-KR" altLang="en-US" sz="3200" b="1" dirty="0">
                <a:latin typeface="Bahnschrift"/>
                <a:ea typeface="맑은 고딕"/>
              </a:rPr>
              <a:t> 4(</a:t>
            </a:r>
            <a:r>
              <a:rPr lang="ko-KR" altLang="en-US" sz="3200" b="1" i="1" dirty="0" err="1">
                <a:latin typeface="Bahnschrift"/>
                <a:ea typeface="맑은 고딕"/>
              </a:rPr>
              <a:t>베데스다</a:t>
            </a:r>
            <a:r>
              <a:rPr lang="ko-KR" altLang="en-US" sz="3200" b="1" i="1" dirty="0">
                <a:latin typeface="Bahnschrift"/>
                <a:ea typeface="맑은 고딕"/>
              </a:rPr>
              <a:t> 게임 스튜디오</a:t>
            </a:r>
            <a:r>
              <a:rPr lang="ko-KR" altLang="en-US" sz="3200" b="1" dirty="0">
                <a:latin typeface="Bahnschrift"/>
                <a:ea typeface="맑은 고딕"/>
              </a:rPr>
              <a:t>)</a:t>
            </a:r>
            <a:br>
              <a:rPr lang="ko-KR" altLang="en-US" sz="3200" b="1" dirty="0">
                <a:ea typeface="맑은 고딕"/>
              </a:rPr>
            </a:br>
            <a:endParaRPr lang="ko-KR" altLang="en-US" sz="3200" b="1" dirty="0">
              <a:ea typeface="맑은 고딕"/>
            </a:endParaRPr>
          </a:p>
        </p:txBody>
      </p:sp>
      <p:pic>
        <p:nvPicPr>
          <p:cNvPr id="4" name="그림 4" descr="텍스트, 엔진이(가) 표시된 사진&#10;&#10;자동 생성된 설명">
            <a:extLst>
              <a:ext uri="{FF2B5EF4-FFF2-40B4-BE49-F238E27FC236}">
                <a16:creationId xmlns:a16="http://schemas.microsoft.com/office/drawing/2014/main" id="{B6495D97-FB14-75DE-B01B-ECA7E329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0" y="5324"/>
            <a:ext cx="5561478" cy="6847354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5F54C7-C62E-76E0-CC17-D81301296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8" y="3178405"/>
            <a:ext cx="6270519" cy="3336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sz="2200" err="1">
              <a:ea typeface="맑은 고딕"/>
            </a:endParaRPr>
          </a:p>
          <a:p>
            <a:r>
              <a:rPr lang="ko-KR" altLang="en-US" sz="2200" dirty="0">
                <a:ea typeface="맑은 고딕"/>
              </a:rPr>
              <a:t>미-중 핵전쟁으로 인해 멸망한 포스트 </a:t>
            </a:r>
            <a:r>
              <a:rPr lang="ko-KR" altLang="en-US" sz="2200" dirty="0" err="1">
                <a:ea typeface="맑은 고딕"/>
              </a:rPr>
              <a:t>아포칼립스</a:t>
            </a:r>
            <a:r>
              <a:rPr lang="ko-KR" altLang="en-US" sz="2200" dirty="0">
                <a:ea typeface="맑은 고딕"/>
              </a:rPr>
              <a:t> 세계관이 배경.</a:t>
            </a:r>
          </a:p>
          <a:p>
            <a:r>
              <a:rPr lang="ko-KR" altLang="en-US" sz="2200" dirty="0">
                <a:ea typeface="맑은 고딕"/>
              </a:rPr>
              <a:t>황무지를 탐험하면서 생존하고 문명을 재건하는 게임.</a:t>
            </a:r>
          </a:p>
          <a:p>
            <a:endParaRPr lang="ko-KR" altLang="en-US" sz="2200">
              <a:ea typeface="맑은 고딕"/>
            </a:endParaRPr>
          </a:p>
          <a:p>
            <a:endParaRPr lang="ko-KR" altLang="en-US" sz="2200">
              <a:ea typeface="맑은 고딕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3746C64-3EFD-5B03-C494-B306B3F0B83C}"/>
              </a:ext>
            </a:extLst>
          </p:cNvPr>
          <p:cNvSpPr txBox="1">
            <a:spLocks/>
          </p:cNvSpPr>
          <p:nvPr/>
        </p:nvSpPr>
        <p:spPr>
          <a:xfrm>
            <a:off x="5817217" y="1201687"/>
            <a:ext cx="6270519" cy="983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ea typeface="맑은 고딕"/>
              </a:rPr>
              <a:t>장르: 오픈월드 ARPG</a:t>
            </a:r>
            <a:endParaRPr lang="ko-KR" altLang="en-US" sz="2200" dirty="0" err="1">
              <a:ea typeface="맑은 고딕"/>
            </a:endParaRPr>
          </a:p>
          <a:p>
            <a:r>
              <a:rPr lang="ko-KR" altLang="en-US" sz="2200" dirty="0">
                <a:ea typeface="맑은 고딕"/>
              </a:rPr>
              <a:t>플랫폼: PC, XBOX, PS</a:t>
            </a:r>
          </a:p>
          <a:p>
            <a:endParaRPr lang="ko-KR" altLang="en-US" sz="2200">
              <a:ea typeface="맑은 고딕"/>
            </a:endParaRPr>
          </a:p>
          <a:p>
            <a:endParaRPr lang="ko-KR" altLang="en-US" sz="2200">
              <a:ea typeface="맑은 고딕"/>
            </a:endParaRPr>
          </a:p>
          <a:p>
            <a:endParaRPr lang="ko-KR" altLang="en-US" sz="2200">
              <a:ea typeface="맑은 고딕"/>
            </a:endParaRPr>
          </a:p>
          <a:p>
            <a:endParaRPr lang="ko-KR" altLang="en-US" sz="22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218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13066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 err="1">
                <a:latin typeface="맑은 고딕"/>
                <a:ea typeface="맑은 고딕"/>
              </a:rPr>
              <a:t>게임</a:t>
            </a:r>
            <a:r>
              <a:rPr lang="en-US" altLang="ko-KR" sz="4000" b="1" dirty="0">
                <a:latin typeface="맑은 고딕"/>
                <a:ea typeface="맑은 고딕"/>
              </a:rPr>
              <a:t> </a:t>
            </a:r>
            <a:r>
              <a:rPr lang="en-US" altLang="ko-KR" sz="4000" b="1" dirty="0" err="1">
                <a:latin typeface="맑은 고딕"/>
                <a:ea typeface="맑은 고딕"/>
              </a:rPr>
              <a:t>특징</a:t>
            </a:r>
            <a:r>
              <a:rPr lang="en-US" altLang="ko-KR" sz="4000" b="1" dirty="0">
                <a:latin typeface="맑은 고딕"/>
                <a:ea typeface="맑은 고딕"/>
              </a:rPr>
              <a:t> 및 </a:t>
            </a:r>
            <a:r>
              <a:rPr lang="en-US" altLang="ko-KR" sz="4000" b="1" dirty="0" err="1">
                <a:latin typeface="맑은 고딕"/>
                <a:ea typeface="맑은 고딕"/>
              </a:rPr>
              <a:t>추가된</a:t>
            </a:r>
            <a:r>
              <a:rPr lang="en-US" altLang="ko-KR" sz="4000" b="1" dirty="0">
                <a:latin typeface="맑은 고딕"/>
                <a:ea typeface="맑은 고딕"/>
              </a:rPr>
              <a:t> </a:t>
            </a:r>
            <a:r>
              <a:rPr lang="en-US" altLang="ko-KR" sz="4000" b="1" dirty="0" err="1">
                <a:latin typeface="맑은 고딕"/>
                <a:ea typeface="맑은 고딕"/>
              </a:rPr>
              <a:t>요소</a:t>
            </a:r>
            <a:endParaRPr lang="en-US" altLang="ko-KR" sz="4000" b="1" dirty="0">
              <a:latin typeface="맑은 고딕"/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2" y="1898760"/>
            <a:ext cx="5293658" cy="40423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200" err="1">
                <a:latin typeface="Bahnschrift"/>
                <a:ea typeface="+mn-lt"/>
                <a:cs typeface="+mn-lt"/>
              </a:rPr>
              <a:t>스테이지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별로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다른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자원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,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식량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 및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NPC가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있음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.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다음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스테이지로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갈수록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건설에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 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필요한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자원의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종류가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많아지게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됨.</a:t>
            </a:r>
          </a:p>
          <a:p>
            <a:r>
              <a:rPr lang="en-US" altLang="ko-KR" sz="2200" err="1">
                <a:latin typeface="Bahnschrift"/>
                <a:ea typeface="+mn-lt"/>
                <a:cs typeface="+mn-lt"/>
              </a:rPr>
              <a:t>필드에서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 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상호작용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or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하루가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지날때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선택지가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발생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.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선택지에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따라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보상이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생기거나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허기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또는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 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갈증이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증가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/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감소하는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등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효과가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 </a:t>
            </a:r>
            <a:r>
              <a:rPr lang="en-US" altLang="ko-KR" sz="2200" err="1">
                <a:latin typeface="Bahnschrift"/>
                <a:ea typeface="+mn-lt"/>
                <a:cs typeface="+mn-lt"/>
              </a:rPr>
              <a:t>있음</a:t>
            </a:r>
            <a:r>
              <a:rPr lang="en-US" altLang="ko-KR" sz="2200" dirty="0">
                <a:latin typeface="Bahnschrift"/>
                <a:ea typeface="+mn-lt"/>
                <a:cs typeface="+mn-lt"/>
              </a:rPr>
              <a:t>.</a:t>
            </a:r>
            <a:endParaRPr lang="en-US" sz="2200"/>
          </a:p>
          <a:p>
            <a:endParaRPr lang="en-US" altLang="ko-KR" sz="2400" dirty="0">
              <a:latin typeface="Bahnschrift"/>
              <a:ea typeface="+mn-lt"/>
              <a:cs typeface="+mn-lt"/>
            </a:endParaRPr>
          </a:p>
          <a:p>
            <a:endParaRPr lang="en-US" altLang="ko-KR" sz="2400" dirty="0">
              <a:latin typeface="Bahnschrift"/>
              <a:ea typeface="+mn-lt"/>
              <a:cs typeface="+mn-l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8F6067B-9527-2509-4916-0D38C527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18" y="1122269"/>
            <a:ext cx="6015316" cy="55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6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13066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 err="1">
                <a:latin typeface="맑은 고딕"/>
                <a:ea typeface="맑은 고딕"/>
              </a:rPr>
              <a:t>게임</a:t>
            </a:r>
            <a:r>
              <a:rPr lang="en-US" altLang="ko-KR" sz="4000" b="1" dirty="0">
                <a:latin typeface="맑은 고딕"/>
                <a:ea typeface="맑은 고딕"/>
              </a:rPr>
              <a:t> </a:t>
            </a:r>
            <a:r>
              <a:rPr lang="en-US" altLang="ko-KR" sz="4000" b="1" dirty="0" err="1">
                <a:latin typeface="맑은 고딕"/>
                <a:ea typeface="맑은 고딕"/>
              </a:rPr>
              <a:t>특징</a:t>
            </a:r>
            <a:r>
              <a:rPr lang="en-US" altLang="ko-KR" sz="4000" b="1" dirty="0">
                <a:latin typeface="맑은 고딕"/>
                <a:ea typeface="맑은 고딕"/>
              </a:rPr>
              <a:t> 및 </a:t>
            </a:r>
            <a:r>
              <a:rPr lang="en-US" altLang="ko-KR" sz="4000" b="1" dirty="0" err="1">
                <a:latin typeface="맑은 고딕"/>
                <a:ea typeface="맑은 고딕"/>
              </a:rPr>
              <a:t>추가된</a:t>
            </a:r>
            <a:r>
              <a:rPr lang="en-US" altLang="ko-KR" sz="4000" b="1" dirty="0">
                <a:latin typeface="맑은 고딕"/>
                <a:ea typeface="맑은 고딕"/>
              </a:rPr>
              <a:t> </a:t>
            </a:r>
            <a:r>
              <a:rPr lang="en-US" altLang="ko-KR" sz="4000" b="1" dirty="0" err="1">
                <a:latin typeface="맑은 고딕"/>
                <a:ea typeface="맑은 고딕"/>
              </a:rPr>
              <a:t>요소</a:t>
            </a:r>
            <a:endParaRPr lang="en-US" altLang="ko-KR" sz="4000" b="1" dirty="0">
              <a:latin typeface="맑은 고딕"/>
              <a:ea typeface="맑은 고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702582-D01B-0378-9E60-86B902778C71}"/>
              </a:ext>
            </a:extLst>
          </p:cNvPr>
          <p:cNvSpPr txBox="1">
            <a:spLocks/>
          </p:cNvSpPr>
          <p:nvPr/>
        </p:nvSpPr>
        <p:spPr>
          <a:xfrm>
            <a:off x="675572" y="1898760"/>
            <a:ext cx="4744571" cy="40423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200" dirty="0">
                <a:latin typeface="Bahnschrift"/>
                <a:ea typeface="+mn-lt"/>
                <a:cs typeface="+mn-lt"/>
              </a:rPr>
              <a:t>시작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시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장점과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단점이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있는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특성을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찍을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수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있음</a:t>
            </a:r>
            <a:r>
              <a:rPr lang="en-US" sz="2200" dirty="0">
                <a:latin typeface="Bahnschrift"/>
                <a:ea typeface="+mn-lt"/>
                <a:cs typeface="+mn-lt"/>
              </a:rPr>
              <a:t>. </a:t>
            </a:r>
            <a:r>
              <a:rPr lang="ko-KR" sz="2200" dirty="0">
                <a:latin typeface="Bahnschrift"/>
                <a:ea typeface="+mn-lt"/>
                <a:cs typeface="+mn-lt"/>
              </a:rPr>
              <a:t>원한다면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아무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특성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없이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시작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가능</a:t>
            </a:r>
            <a:r>
              <a:rPr lang="en-US" sz="2200" dirty="0">
                <a:latin typeface="Bahnschrift"/>
                <a:ea typeface="+mn-lt"/>
                <a:cs typeface="+mn-lt"/>
              </a:rPr>
              <a:t>.</a:t>
            </a:r>
            <a:endParaRPr lang="en-US" sz="2200">
              <a:ea typeface="+mn-lt"/>
              <a:cs typeface="+mn-lt"/>
            </a:endParaRPr>
          </a:p>
          <a:p>
            <a:r>
              <a:rPr lang="en-US" sz="2200" dirty="0">
                <a:latin typeface="Bahnschrift"/>
                <a:ea typeface="+mn-lt"/>
                <a:cs typeface="+mn-lt"/>
              </a:rPr>
              <a:t>(ex </a:t>
            </a:r>
            <a:r>
              <a:rPr lang="ko-KR" sz="2200" err="1">
                <a:latin typeface="Bahnschrift"/>
                <a:ea typeface="+mn-lt"/>
                <a:cs typeface="+mn-lt"/>
              </a:rPr>
              <a:t>저체중</a:t>
            </a:r>
            <a:r>
              <a:rPr lang="en-US" sz="2200" dirty="0">
                <a:latin typeface="Bahnschrift"/>
                <a:ea typeface="+mn-lt"/>
                <a:cs typeface="+mn-lt"/>
              </a:rPr>
              <a:t> - </a:t>
            </a:r>
            <a:r>
              <a:rPr lang="ko-KR" sz="2200" dirty="0">
                <a:latin typeface="Bahnschrift"/>
                <a:ea typeface="+mn-lt"/>
                <a:cs typeface="+mn-lt"/>
              </a:rPr>
              <a:t>장점</a:t>
            </a:r>
            <a:r>
              <a:rPr lang="en-US" sz="2200" dirty="0">
                <a:latin typeface="Bahnschrift"/>
                <a:ea typeface="+mn-lt"/>
                <a:cs typeface="+mn-lt"/>
              </a:rPr>
              <a:t>: </a:t>
            </a:r>
            <a:r>
              <a:rPr lang="ko-KR" sz="2200" dirty="0">
                <a:latin typeface="Bahnschrift"/>
                <a:ea typeface="+mn-lt"/>
                <a:cs typeface="+mn-lt"/>
              </a:rPr>
              <a:t>이동속도가</a:t>
            </a:r>
            <a:r>
              <a:rPr lang="en-US" sz="2200" dirty="0">
                <a:latin typeface="Bahnschrift"/>
                <a:ea typeface="+mn-lt"/>
                <a:cs typeface="+mn-lt"/>
              </a:rPr>
              <a:t> 20% </a:t>
            </a:r>
            <a:r>
              <a:rPr lang="ko-KR" sz="2200" err="1">
                <a:latin typeface="Bahnschrift"/>
                <a:ea typeface="+mn-lt"/>
                <a:cs typeface="+mn-lt"/>
              </a:rPr>
              <a:t>빨라짐</a:t>
            </a:r>
            <a:r>
              <a:rPr lang="en-US" sz="2200" dirty="0">
                <a:latin typeface="Bahnschrift"/>
                <a:ea typeface="+mn-lt"/>
                <a:cs typeface="+mn-lt"/>
              </a:rPr>
              <a:t>. </a:t>
            </a:r>
            <a:r>
              <a:rPr lang="ko-KR" sz="2200" dirty="0">
                <a:latin typeface="Bahnschrift"/>
                <a:ea typeface="+mn-lt"/>
                <a:cs typeface="+mn-lt"/>
              </a:rPr>
              <a:t>단점</a:t>
            </a:r>
            <a:r>
              <a:rPr lang="en-US" sz="2200" dirty="0">
                <a:latin typeface="Bahnschrift"/>
                <a:ea typeface="+mn-lt"/>
                <a:cs typeface="+mn-lt"/>
              </a:rPr>
              <a:t>: </a:t>
            </a:r>
            <a:r>
              <a:rPr lang="ko-KR" sz="2200" err="1">
                <a:latin typeface="Bahnschrift"/>
                <a:ea typeface="+mn-lt"/>
                <a:cs typeface="+mn-lt"/>
              </a:rPr>
              <a:t>나무캐기</a:t>
            </a:r>
            <a:r>
              <a:rPr lang="en-US" sz="2200" dirty="0">
                <a:latin typeface="Bahnschrift"/>
                <a:ea typeface="+mn-lt"/>
                <a:cs typeface="+mn-lt"/>
              </a:rPr>
              <a:t>, </a:t>
            </a:r>
            <a:r>
              <a:rPr lang="ko-KR" sz="2200" dirty="0">
                <a:latin typeface="Bahnschrift"/>
                <a:ea typeface="+mn-lt"/>
                <a:cs typeface="+mn-lt"/>
              </a:rPr>
              <a:t>채굴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등의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행동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시</a:t>
            </a:r>
            <a:r>
              <a:rPr lang="en-US" sz="2200" dirty="0">
                <a:latin typeface="Bahnschrift"/>
                <a:ea typeface="+mn-lt"/>
                <a:cs typeface="+mn-lt"/>
              </a:rPr>
              <a:t> 20% </a:t>
            </a:r>
            <a:r>
              <a:rPr lang="ko-KR" sz="2200" dirty="0">
                <a:latin typeface="Bahnschrift"/>
                <a:ea typeface="+mn-lt"/>
                <a:cs typeface="+mn-lt"/>
              </a:rPr>
              <a:t>느림</a:t>
            </a:r>
            <a:r>
              <a:rPr lang="en-US" sz="2200" dirty="0">
                <a:latin typeface="Bahnschrift"/>
                <a:ea typeface="+mn-lt"/>
                <a:cs typeface="+mn-lt"/>
              </a:rPr>
              <a:t>)</a:t>
            </a:r>
            <a:endParaRPr lang="en-US" sz="2200">
              <a:ea typeface="+mn-lt"/>
              <a:cs typeface="+mn-lt"/>
            </a:endParaRPr>
          </a:p>
          <a:p>
            <a:r>
              <a:rPr lang="ko-KR" sz="2200" dirty="0">
                <a:latin typeface="Bahnschrift"/>
                <a:ea typeface="+mn-lt"/>
                <a:cs typeface="+mn-lt"/>
              </a:rPr>
              <a:t>각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스테이지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마다</a:t>
            </a:r>
            <a:r>
              <a:rPr lang="en-US" sz="2200" dirty="0">
                <a:latin typeface="Bahnschrift"/>
                <a:ea typeface="+mn-lt"/>
                <a:cs typeface="+mn-lt"/>
              </a:rPr>
              <a:t> NPC</a:t>
            </a:r>
            <a:r>
              <a:rPr lang="ko-KR" sz="2200" dirty="0">
                <a:latin typeface="Bahnschrift"/>
                <a:ea typeface="+mn-lt"/>
                <a:cs typeface="+mn-lt"/>
              </a:rPr>
              <a:t>가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있어</a:t>
            </a:r>
            <a:r>
              <a:rPr lang="en-US" sz="2200" dirty="0">
                <a:latin typeface="Bahnschrift"/>
                <a:ea typeface="+mn-lt"/>
                <a:cs typeface="+mn-lt"/>
              </a:rPr>
              <a:t>  </a:t>
            </a:r>
            <a:r>
              <a:rPr lang="ko-KR" sz="2200" dirty="0">
                <a:latin typeface="Bahnschrift"/>
                <a:ea typeface="+mn-lt"/>
                <a:cs typeface="+mn-lt"/>
              </a:rPr>
              <a:t>쓸모없는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물건을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필요한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물건으로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물물교환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할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수</a:t>
            </a:r>
            <a:r>
              <a:rPr lang="en-US" sz="2200" dirty="0">
                <a:latin typeface="Bahnschrift"/>
                <a:ea typeface="+mn-lt"/>
                <a:cs typeface="+mn-lt"/>
              </a:rPr>
              <a:t> </a:t>
            </a:r>
            <a:r>
              <a:rPr lang="ko-KR" sz="2200" dirty="0">
                <a:latin typeface="Bahnschrift"/>
                <a:ea typeface="+mn-lt"/>
                <a:cs typeface="+mn-lt"/>
              </a:rPr>
              <a:t>있음</a:t>
            </a:r>
            <a:r>
              <a:rPr lang="en-US" sz="2200" dirty="0">
                <a:latin typeface="Bahnschrift"/>
                <a:ea typeface="+mn-lt"/>
                <a:cs typeface="+mn-lt"/>
              </a:rPr>
              <a:t>.</a:t>
            </a:r>
            <a:endParaRPr lang="ko-KR" sz="2200" dirty="0">
              <a:ea typeface="+mn-lt"/>
              <a:cs typeface="+mn-lt"/>
            </a:endParaRPr>
          </a:p>
          <a:p>
            <a:endParaRPr lang="en-US" altLang="ko-KR" sz="2400" dirty="0">
              <a:latin typeface="Bahnschrift"/>
              <a:ea typeface="+mn-lt"/>
              <a:cs typeface="+mn-lt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386B85-03E7-A7E6-7FCA-3308483C8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704" y="1130860"/>
            <a:ext cx="6469446" cy="5550367"/>
          </a:xfrm>
        </p:spPr>
      </p:pic>
    </p:spTree>
    <p:extLst>
      <p:ext uri="{BB962C8B-B14F-4D97-AF65-F5344CB8AC3E}">
        <p14:creationId xmlns:p14="http://schemas.microsoft.com/office/powerpoint/2010/main" val="225361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264862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Sitka Text"/>
                <a:ea typeface="+mj-lt"/>
              </a:rPr>
              <a:t>스테이지 및 미션 목표</a:t>
            </a:r>
            <a:endParaRPr lang="ko-KR" sz="4000" b="1" dirty="0">
              <a:latin typeface="Sitka Text"/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92849"/>
            <a:ext cx="5260040" cy="44705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첫번째 스테이지: 숲</a:t>
            </a: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재료 오브젝트: 나무, 돌</a:t>
            </a: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식량: </a:t>
            </a:r>
            <a:r>
              <a:rPr lang="ko-KR" altLang="en-US" sz="2400" dirty="0" err="1">
                <a:latin typeface="Bahnschrift"/>
                <a:ea typeface="+mn-lt"/>
                <a:cs typeface="+mn-lt"/>
              </a:rPr>
              <a:t>딸기덤불</a:t>
            </a:r>
            <a:endParaRPr lang="ko-KR" altLang="en-US" sz="2400" dirty="0">
              <a:latin typeface="Bahnschrift"/>
              <a:ea typeface="+mn-lt"/>
              <a:cs typeface="+mn-lt"/>
            </a:endParaRP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목표: 목재 집을 건설하여 </a:t>
            </a:r>
            <a:r>
              <a:rPr lang="ko-KR" altLang="en-US" sz="2400" dirty="0" err="1">
                <a:latin typeface="Bahnschrift"/>
                <a:ea typeface="+mn-lt"/>
                <a:cs typeface="+mn-lt"/>
              </a:rPr>
              <a:t>야생동물들로부터</a:t>
            </a:r>
            <a:r>
              <a:rPr lang="ko-KR" altLang="en-US" sz="2400" dirty="0">
                <a:latin typeface="Bahnschrift"/>
                <a:ea typeface="+mn-lt"/>
                <a:cs typeface="+mn-lt"/>
              </a:rPr>
              <a:t> 하룻밤을 버티기.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A014E18-6138-039A-7424-6D8C5D30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18" y="1144681"/>
            <a:ext cx="5354170" cy="268605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8D5D2AF-65AA-9CE8-F07F-050BFD34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17" y="3836894"/>
            <a:ext cx="5354170" cy="26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264862"/>
            <a:ext cx="10520702" cy="1325563"/>
          </a:xfrm>
        </p:spPr>
        <p:txBody>
          <a:bodyPr>
            <a:normAutofit/>
          </a:bodyPr>
          <a:lstStyle/>
          <a:p>
            <a:r>
              <a:rPr lang="ko-KR" sz="4000" b="1" dirty="0">
                <a:latin typeface="Sitka Text"/>
                <a:ea typeface="+mj-lt"/>
              </a:rPr>
              <a:t>스테이지 및 미션 목표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92849"/>
            <a:ext cx="4800599" cy="44705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두번째 스테이지: 사막</a:t>
            </a: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재료 오브젝트: 사암, </a:t>
            </a:r>
            <a:r>
              <a:rPr lang="ko-KR" altLang="en-US" sz="2400" dirty="0" err="1">
                <a:latin typeface="Bahnschrift"/>
                <a:ea typeface="+mn-lt"/>
                <a:cs typeface="+mn-lt"/>
              </a:rPr>
              <a:t>바오밥나무</a:t>
            </a:r>
            <a:r>
              <a:rPr lang="ko-KR" altLang="en-US" sz="2400" dirty="0">
                <a:latin typeface="Bahnschrift"/>
                <a:ea typeface="+mn-lt"/>
                <a:cs typeface="+mn-lt"/>
              </a:rPr>
              <a:t>, 선인장</a:t>
            </a:r>
            <a:endParaRPr lang="ko-KR" dirty="0">
              <a:ea typeface="맑은 고딕"/>
            </a:endParaRP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식량: 대추야자, 멜론</a:t>
            </a:r>
          </a:p>
          <a:p>
            <a:r>
              <a:rPr lang="ko-KR" altLang="en-US" sz="2400" dirty="0">
                <a:latin typeface="Bahnschrift"/>
                <a:ea typeface="+mn-lt"/>
                <a:cs typeface="+mn-lt"/>
              </a:rPr>
              <a:t>목표: 석조집을 건설하여 사막의 추위로부터 하룻밤을 버티기.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EE56406-9C6F-AB15-85C0-EF62608B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18" y="1244027"/>
            <a:ext cx="5701553" cy="51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57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ea typeface="맑은 고딕"/>
              </a:rPr>
              <a:t>게임의 목표</a:t>
            </a:r>
            <a:br>
              <a:rPr lang="ko-KR" altLang="en-US" sz="3200" b="1" dirty="0">
                <a:ea typeface="맑은 고딕"/>
              </a:rPr>
            </a:br>
            <a:r>
              <a:rPr lang="ko-KR" altLang="en-US" sz="3200" b="1" dirty="0">
                <a:ea typeface="맑은 고딕"/>
              </a:rPr>
              <a:t>(생존난이도 기준)</a:t>
            </a:r>
            <a:endParaRPr lang="ko-KR" dirty="0"/>
          </a:p>
        </p:txBody>
      </p:sp>
      <p:pic>
        <p:nvPicPr>
          <p:cNvPr id="5" name="그림 6" descr="하늘, 야외, 지상, 사람이(가) 표시된 사진&#10;&#10;자동 생성된 설명">
            <a:extLst>
              <a:ext uri="{FF2B5EF4-FFF2-40B4-BE49-F238E27FC236}">
                <a16:creationId xmlns:a16="http://schemas.microsoft.com/office/drawing/2014/main" id="{22DC7DA2-7344-995D-89C8-B2EEB7E1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7"/>
          <a:stretch/>
        </p:blipFill>
        <p:spPr>
          <a:xfrm>
            <a:off x="489205" y="10"/>
            <a:ext cx="11232425" cy="399447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975" y="4683614"/>
            <a:ext cx="6380873" cy="14515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1600" dirty="0">
                <a:ea typeface="맑은 고딕"/>
              </a:rPr>
              <a:t>납치당한 아들을 찾으러 필드를 돌아다니면서 단서를 찾아야 함.</a:t>
            </a:r>
          </a:p>
          <a:p>
            <a:r>
              <a:rPr lang="ko-KR" altLang="en-US" sz="1600" dirty="0">
                <a:ea typeface="맑은 고딕"/>
              </a:rPr>
              <a:t>필드에서 먹을 것, 마실 것을 구하고 주기적으로 잠을 잘 곳을 찾기.</a:t>
            </a:r>
          </a:p>
          <a:p>
            <a:r>
              <a:rPr lang="ko-KR" altLang="en-US" sz="1600" dirty="0">
                <a:ea typeface="맑은 고딕"/>
              </a:rPr>
              <a:t>정착지를 짓고 관리하면서 주민들의 행복도를 높이고 해당 지역을 방어.</a:t>
            </a:r>
          </a:p>
          <a:p>
            <a:r>
              <a:rPr lang="ko-KR" altLang="en-US" sz="1600" dirty="0">
                <a:ea typeface="맑은 고딕"/>
              </a:rPr>
              <a:t>4개의 세력 중 하나에 가담하여 퀘스트를 통해 세력의 입지를 높이고 황무지에 영향력 행사하기.</a:t>
            </a:r>
          </a:p>
          <a:p>
            <a:endParaRPr lang="ko-KR" altLang="en-US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031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316706" cy="1645920"/>
          </a:xfrm>
        </p:spPr>
        <p:txBody>
          <a:bodyPr>
            <a:normAutofit/>
          </a:bodyPr>
          <a:lstStyle/>
          <a:p>
            <a:r>
              <a:rPr lang="ko-KR" altLang="en-US" sz="3200" b="1">
                <a:ea typeface="맑은 고딕"/>
              </a:rPr>
              <a:t>플레이 방식 및 게임 특징</a:t>
            </a:r>
          </a:p>
        </p:txBody>
      </p:sp>
      <p:pic>
        <p:nvPicPr>
          <p:cNvPr id="5" name="그림 5" descr="야외, 하늘, 그린이(가) 표시된 사진&#10;&#10;자동 생성된 설명">
            <a:extLst>
              <a:ext uri="{FF2B5EF4-FFF2-40B4-BE49-F238E27FC236}">
                <a16:creationId xmlns:a16="http://schemas.microsoft.com/office/drawing/2014/main" id="{2EA7F2FF-10B2-F616-2519-7A483869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441715"/>
            <a:ext cx="5646325" cy="356587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2E987575-E37E-CA9D-082F-E7F3DD3A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455609"/>
            <a:ext cx="5522976" cy="35582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699" y="4103543"/>
            <a:ext cx="6388964" cy="26619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1500" dirty="0">
                <a:latin typeface="Malgun Gothic"/>
                <a:ea typeface="Malgun Gothic"/>
              </a:rPr>
              <a:t>조작법: </a:t>
            </a:r>
            <a:r>
              <a:rPr lang="ko-KR" altLang="en-US" sz="1500" dirty="0" err="1">
                <a:latin typeface="Malgun Gothic"/>
                <a:ea typeface="Malgun Gothic"/>
              </a:rPr>
              <a:t>WASD로</a:t>
            </a:r>
            <a:r>
              <a:rPr lang="ko-KR" altLang="en-US" sz="1500" dirty="0">
                <a:latin typeface="Malgun Gothic"/>
                <a:ea typeface="Malgun Gothic"/>
              </a:rPr>
              <a:t> 이동, 마우스로 조준 및 주변을 둘러보기, </a:t>
            </a:r>
            <a:r>
              <a:rPr lang="ko-KR" altLang="en-US" sz="1500" dirty="0" err="1">
                <a:latin typeface="Malgun Gothic"/>
                <a:ea typeface="Malgun Gothic"/>
              </a:rPr>
              <a:t>E키로</a:t>
            </a:r>
            <a:r>
              <a:rPr lang="ko-KR" altLang="en-US" sz="1500" dirty="0">
                <a:latin typeface="Malgun Gothic"/>
                <a:ea typeface="Malgun Gothic"/>
              </a:rPr>
              <a:t> 상호작용, 스페이스 바로 점프 등..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황무지를 탐험하면서 필드 또는 던전(지하철, 도서관, 광산 등)에서 아이템을 얻어 장비를 강화하거나 레벨 업으로 캐릭터를 성장시킨다.</a:t>
            </a:r>
            <a:endParaRPr lang="ko-KR" sz="1500">
              <a:ea typeface="맑은 고딕"/>
            </a:endParaRPr>
          </a:p>
          <a:p>
            <a:r>
              <a:rPr lang="ko-KR" altLang="en-US" sz="1500" dirty="0">
                <a:latin typeface="Malgun Gothic"/>
                <a:ea typeface="Malgun Gothic"/>
              </a:rPr>
              <a:t>여러 종류의 무기와 </a:t>
            </a:r>
            <a:r>
              <a:rPr lang="ko-KR" altLang="en-US" sz="1500" dirty="0" err="1">
                <a:latin typeface="Malgun Gothic"/>
                <a:ea typeface="Malgun Gothic"/>
              </a:rPr>
              <a:t>방어구</a:t>
            </a:r>
            <a:r>
              <a:rPr lang="ko-KR" altLang="en-US" sz="1500" dirty="0">
                <a:latin typeface="Malgun Gothic"/>
                <a:ea typeface="Malgun Gothic"/>
              </a:rPr>
              <a:t> 등과 함께 </a:t>
            </a:r>
            <a:r>
              <a:rPr lang="ko-KR" altLang="en-US" sz="1500" dirty="0" err="1">
                <a:latin typeface="Malgun Gothic"/>
                <a:ea typeface="Malgun Gothic"/>
              </a:rPr>
              <a:t>레벨업</a:t>
            </a:r>
            <a:r>
              <a:rPr lang="ko-KR" altLang="en-US" sz="1500" dirty="0">
                <a:latin typeface="Malgun Gothic"/>
                <a:ea typeface="Malgun Gothic"/>
              </a:rPr>
              <a:t> 시 퍽(스킬)을 찍어 다양한 방식의 플레이가 가능(저격, 근접암살, 돌격 등)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퀘스트 도중 많은 선택지(협박, 흥정, 설득 등)가 있어 선택에 따라 보상이나 결과, 엔딩 등이 달라짐.</a:t>
            </a:r>
          </a:p>
          <a:p>
            <a:endParaRPr lang="ko-KR" altLang="en-US" sz="1400">
              <a:latin typeface="Malgun Gothic"/>
              <a:ea typeface="Malgun Gothic"/>
            </a:endParaRPr>
          </a:p>
          <a:p>
            <a:endParaRPr lang="ko-KR" altLang="en-US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69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65388"/>
            <a:ext cx="3391302" cy="1566270"/>
          </a:xfrm>
        </p:spPr>
        <p:txBody>
          <a:bodyPr>
            <a:normAutofit/>
          </a:bodyPr>
          <a:lstStyle/>
          <a:p>
            <a:r>
              <a:rPr lang="ko-KR" sz="3200" b="1" dirty="0">
                <a:latin typeface="Malgun Gothic"/>
                <a:ea typeface="Malgun Gothic"/>
              </a:rPr>
              <a:t>플레이 방식 및 게임 특징</a:t>
            </a:r>
            <a:endParaRPr lang="ko-K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356" y="4216587"/>
            <a:ext cx="6561346" cy="20940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buFont typeface="Arial,Sans-Serif" panose="020B0604020202020204" pitchFamily="34" charset="0"/>
            </a:pPr>
            <a:r>
              <a:rPr lang="ko-KR" sz="1600" dirty="0">
                <a:latin typeface="Malgun Gothic"/>
                <a:ea typeface="Malgun Gothic"/>
              </a:rPr>
              <a:t>재료 아이템을 모아 구조물을 짓고 정착지를 꾸밀 수 있는 </a:t>
            </a:r>
            <a:r>
              <a:rPr lang="ko-KR" sz="1600" dirty="0" err="1">
                <a:latin typeface="Malgun Gothic"/>
                <a:ea typeface="Malgun Gothic"/>
              </a:rPr>
              <a:t>빌리징</a:t>
            </a:r>
            <a:r>
              <a:rPr lang="ko-KR" sz="1600" dirty="0">
                <a:latin typeface="Malgun Gothic"/>
                <a:ea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시스템을 통해 정착치에</a:t>
            </a:r>
            <a:r>
              <a:rPr lang="ko-KR" sz="1600" dirty="0">
                <a:latin typeface="Malgun Gothic"/>
                <a:ea typeface="Malgun Gothic"/>
              </a:rPr>
              <a:t> 함정을 설치하여 적의 침입을 방어하거나 공장을 설치해 주민들에게 아이템을 공급가능.</a:t>
            </a:r>
            <a:endParaRPr lang="ko-KR" sz="160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ko-KR" altLang="en-US" sz="1600" dirty="0">
                <a:latin typeface="Malgun Gothic"/>
                <a:ea typeface="Malgun Gothic"/>
              </a:rPr>
              <a:t>여러 동물을 죽여 고기를 얻거나 음식을 발견하여 허기와 갈증을 채워야 함.(허기, 갈증을 느낄 시 </a:t>
            </a:r>
            <a:r>
              <a:rPr lang="ko-KR" altLang="en-US" sz="1600" dirty="0" err="1">
                <a:latin typeface="Malgun Gothic"/>
                <a:ea typeface="Malgun Gothic"/>
              </a:rPr>
              <a:t>스텟이</a:t>
            </a:r>
            <a:r>
              <a:rPr lang="ko-KR" altLang="en-US" sz="1600" dirty="0">
                <a:latin typeface="Malgun Gothic"/>
                <a:ea typeface="Malgun Gothic"/>
              </a:rPr>
              <a:t> 저하되거나 대미지를 입음.)</a:t>
            </a:r>
            <a:endParaRPr lang="ko-KR" altLang="en-US" sz="1600" dirty="0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ko-KR" altLang="en-US" sz="1600" dirty="0">
                <a:latin typeface="Malgun Gothic"/>
                <a:ea typeface="+mn-lt"/>
              </a:rPr>
              <a:t>또한 피로</a:t>
            </a:r>
            <a:r>
              <a:rPr lang="en-US" altLang="ko-KR" sz="1600" dirty="0">
                <a:latin typeface="Malgun Gothic"/>
                <a:ea typeface="+mn-lt"/>
              </a:rPr>
              <a:t> </a:t>
            </a:r>
            <a:r>
              <a:rPr lang="ko-KR" altLang="en-US" sz="1600" dirty="0">
                <a:latin typeface="Malgun Gothic"/>
                <a:ea typeface="+mn-lt"/>
              </a:rPr>
              <a:t>수치를</a:t>
            </a:r>
            <a:r>
              <a:rPr lang="en-US" altLang="ko-KR" sz="1600" dirty="0">
                <a:latin typeface="Malgun Gothic"/>
                <a:ea typeface="+mn-lt"/>
              </a:rPr>
              <a:t> </a:t>
            </a:r>
            <a:r>
              <a:rPr lang="ko-KR" sz="1600" dirty="0">
                <a:latin typeface="Malgun Gothic"/>
                <a:ea typeface="Malgun Gothic"/>
              </a:rPr>
              <a:t>낮추고 </a:t>
            </a:r>
            <a:r>
              <a:rPr lang="ko-KR" altLang="en-US" sz="1600" dirty="0">
                <a:latin typeface="Malgun Gothic"/>
                <a:ea typeface="Malgun Gothic"/>
              </a:rPr>
              <a:t>게임 저장을</a:t>
            </a:r>
            <a:r>
              <a:rPr lang="ko-KR" sz="1600" dirty="0"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latin typeface="Malgun Gothic"/>
                <a:ea typeface="Malgun Gothic"/>
              </a:rPr>
              <a:t>하기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sz="1600" dirty="0">
                <a:latin typeface="Malgun Gothic"/>
                <a:ea typeface="Malgun Gothic"/>
              </a:rPr>
              <a:t>위해</a:t>
            </a:r>
            <a:r>
              <a:rPr lang="en-US" altLang="ko-KR" sz="1600" dirty="0">
                <a:latin typeface="Malgun Gothic"/>
                <a:ea typeface="+mn-lt"/>
              </a:rPr>
              <a:t> </a:t>
            </a:r>
            <a:r>
              <a:rPr lang="ko-KR" altLang="en-US" sz="1600" dirty="0">
                <a:latin typeface="Malgun Gothic"/>
                <a:ea typeface="+mn-lt"/>
              </a:rPr>
              <a:t>잘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곳을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찾아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주기적으로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잠을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자야 하고</a:t>
            </a:r>
            <a:r>
              <a:rPr lang="en-US" altLang="ko-KR" sz="1600" dirty="0">
                <a:latin typeface="Malgun Gothic"/>
                <a:ea typeface="+mn-lt"/>
              </a:rPr>
              <a:t>, </a:t>
            </a:r>
            <a:r>
              <a:rPr lang="ko-KR" altLang="en-US" sz="1600" dirty="0">
                <a:latin typeface="Malgun Gothic"/>
                <a:ea typeface="+mn-lt"/>
              </a:rPr>
              <a:t>질병에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걸리지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않게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물을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끓여서 마시거나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고기를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구워서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먹어야</a:t>
            </a:r>
            <a:r>
              <a:rPr lang="en-US" altLang="ko-KR" sz="1600" dirty="0">
                <a:latin typeface="Malgun Gothic"/>
                <a:ea typeface="+mn-lt"/>
              </a:rPr>
              <a:t> </a:t>
            </a:r>
            <a:r>
              <a:rPr lang="ko-KR" altLang="en-US" sz="1600" dirty="0">
                <a:latin typeface="Malgun Gothic"/>
                <a:ea typeface="+mn-lt"/>
              </a:rPr>
              <a:t>함</a:t>
            </a:r>
            <a:r>
              <a:rPr lang="en-US" altLang="ko-KR" sz="1600" dirty="0">
                <a:latin typeface="Malgun Gothic"/>
                <a:ea typeface="+mn-lt"/>
              </a:rPr>
              <a:t>.</a:t>
            </a:r>
            <a:endParaRPr lang="ko-KR" sz="1600" dirty="0"/>
          </a:p>
        </p:txBody>
      </p:sp>
      <p:pic>
        <p:nvPicPr>
          <p:cNvPr id="4" name="그림 4" descr="야외이(가) 표시된 사진&#10;&#10;자동 생성된 설명">
            <a:extLst>
              <a:ext uri="{FF2B5EF4-FFF2-40B4-BE49-F238E27FC236}">
                <a16:creationId xmlns:a16="http://schemas.microsoft.com/office/drawing/2014/main" id="{9AD0C67A-9591-C6BD-AB70-46B531D0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3" y="213900"/>
            <a:ext cx="5232614" cy="3865108"/>
          </a:xfrm>
          <a:prstGeom prst="rect">
            <a:avLst/>
          </a:prstGeom>
        </p:spPr>
      </p:pic>
      <p:pic>
        <p:nvPicPr>
          <p:cNvPr id="6" name="그림 6" descr="텍스트, 그린, 나무, 그려진이(가) 표시된 사진&#10;&#10;자동 생성된 설명">
            <a:extLst>
              <a:ext uri="{FF2B5EF4-FFF2-40B4-BE49-F238E27FC236}">
                <a16:creationId xmlns:a16="http://schemas.microsoft.com/office/drawing/2014/main" id="{B3CE9965-707F-402B-24F4-1BBBE87C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99" y="212910"/>
            <a:ext cx="5991773" cy="38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8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61899-6A63-2627-D5F8-DCF8E034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ko-KR" altLang="en-US" sz="3200" b="1">
                <a:ea typeface="맑은 고딕"/>
              </a:rPr>
              <a:t>플레이 대상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5B5C-9F2D-6BBF-1A8F-8BFDEB49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985" y="4267810"/>
            <a:ext cx="6652573" cy="20522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1600" dirty="0">
                <a:ea typeface="맑은 고딕"/>
              </a:rPr>
              <a:t>넓은 필드를 탐험하는 오픈월드 </a:t>
            </a:r>
            <a:r>
              <a:rPr lang="ko-KR" altLang="en-US" sz="1600" dirty="0" err="1">
                <a:ea typeface="맑은 고딕"/>
              </a:rPr>
              <a:t>RPG를</a:t>
            </a:r>
            <a:r>
              <a:rPr lang="ko-KR" altLang="en-US" sz="1600" dirty="0">
                <a:ea typeface="맑은 고딕"/>
              </a:rPr>
              <a:t> 좋아하는 사람(</a:t>
            </a:r>
            <a:r>
              <a:rPr lang="ko-KR" altLang="en-US" sz="1600" dirty="0" err="1">
                <a:ea typeface="맑은 고딕"/>
              </a:rPr>
              <a:t>폴아웃</a:t>
            </a:r>
            <a:r>
              <a:rPr lang="ko-KR" altLang="en-US" sz="1600" dirty="0">
                <a:ea typeface="맑은 고딕"/>
              </a:rPr>
              <a:t> 시리즈, </a:t>
            </a:r>
            <a:r>
              <a:rPr lang="ko-KR" altLang="en-US" sz="1600" dirty="0" err="1">
                <a:ea typeface="맑은 고딕"/>
              </a:rPr>
              <a:t>엘더스크롤</a:t>
            </a:r>
            <a:r>
              <a:rPr lang="ko-KR" altLang="en-US" sz="1600" dirty="0">
                <a:ea typeface="맑은 고딕"/>
              </a:rPr>
              <a:t> 시리즈, </a:t>
            </a:r>
            <a:r>
              <a:rPr lang="ko-KR" altLang="en-US" sz="1600" dirty="0" err="1">
                <a:ea typeface="맑은 고딕"/>
              </a:rPr>
              <a:t>사이버펑크</a:t>
            </a:r>
            <a:r>
              <a:rPr lang="ko-KR" altLang="en-US" sz="1600" dirty="0">
                <a:ea typeface="맑은 고딕"/>
              </a:rPr>
              <a:t> 2077, 레드 </a:t>
            </a:r>
            <a:r>
              <a:rPr lang="ko-KR" altLang="en-US" sz="1600" dirty="0" err="1">
                <a:ea typeface="맑은 고딕"/>
              </a:rPr>
              <a:t>데드</a:t>
            </a:r>
            <a:r>
              <a:rPr lang="ko-KR" altLang="en-US" sz="1600" dirty="0">
                <a:ea typeface="맑은 고딕"/>
              </a:rPr>
              <a:t> </a:t>
            </a:r>
            <a:r>
              <a:rPr lang="ko-KR" altLang="en-US" sz="1600" dirty="0" err="1">
                <a:ea typeface="맑은 고딕"/>
              </a:rPr>
              <a:t>리뎀션</a:t>
            </a:r>
            <a:r>
              <a:rPr lang="ko-KR" altLang="en-US" sz="1600" dirty="0">
                <a:ea typeface="맑은 고딕"/>
              </a:rPr>
              <a:t>, </a:t>
            </a:r>
            <a:r>
              <a:rPr lang="ko-KR" altLang="en-US" sz="1600" dirty="0" err="1">
                <a:ea typeface="맑은 고딕"/>
              </a:rPr>
              <a:t>위쳐</a:t>
            </a:r>
            <a:r>
              <a:rPr lang="ko-KR" altLang="en-US" sz="1600" dirty="0">
                <a:ea typeface="맑은 고딕"/>
              </a:rPr>
              <a:t> 시리즈, </a:t>
            </a:r>
            <a:r>
              <a:rPr lang="ko-KR" altLang="en-US" sz="1600" dirty="0" err="1">
                <a:ea typeface="맑은 고딕"/>
              </a:rPr>
              <a:t>호라이즌</a:t>
            </a:r>
            <a:r>
              <a:rPr lang="ko-KR" altLang="en-US" sz="1600" dirty="0">
                <a:ea typeface="맑은 고딕"/>
              </a:rPr>
              <a:t> 제로 던, </a:t>
            </a:r>
            <a:r>
              <a:rPr lang="ko-KR" altLang="en-US" sz="1600" dirty="0" err="1">
                <a:ea typeface="맑은 고딕"/>
              </a:rPr>
              <a:t>브레스</a:t>
            </a:r>
            <a:r>
              <a:rPr lang="ko-KR" altLang="en-US" sz="1600" dirty="0">
                <a:ea typeface="맑은 고딕"/>
              </a:rPr>
              <a:t> 오브 더 와일드 등)</a:t>
            </a:r>
          </a:p>
          <a:p>
            <a:r>
              <a:rPr lang="ko-KR" altLang="en-US" sz="1600" dirty="0">
                <a:ea typeface="맑은 고딕"/>
              </a:rPr>
              <a:t>자신만의 정착지를 만들어 장식하고 싶은 사람</a:t>
            </a:r>
          </a:p>
          <a:p>
            <a:r>
              <a:rPr lang="ko-KR" altLang="en-US" sz="1600" dirty="0">
                <a:ea typeface="맑은 고딕"/>
              </a:rPr>
              <a:t>포스트 </a:t>
            </a:r>
            <a:r>
              <a:rPr lang="ko-KR" altLang="en-US" sz="1600" dirty="0" err="1">
                <a:ea typeface="맑은 고딕"/>
              </a:rPr>
              <a:t>아포칼립스</a:t>
            </a:r>
            <a:r>
              <a:rPr lang="ko-KR" altLang="en-US" sz="1600" dirty="0">
                <a:ea typeface="맑은 고딕"/>
              </a:rPr>
              <a:t> 세상의 분위기에서 생존, 탐험의 경험을 느끼고 싶은 사람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C43B9D75-BEE7-6BD1-AFF6-ACAE07A9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81" y="333845"/>
            <a:ext cx="5621866" cy="3876087"/>
          </a:xfrm>
          <a:prstGeom prst="rect">
            <a:avLst/>
          </a:prstGeom>
        </p:spPr>
      </p:pic>
      <p:pic>
        <p:nvPicPr>
          <p:cNvPr id="9" name="그림 9" descr="그린이(가) 표시된 사진&#10;&#10;자동 생성된 설명">
            <a:extLst>
              <a:ext uri="{FF2B5EF4-FFF2-40B4-BE49-F238E27FC236}">
                <a16:creationId xmlns:a16="http://schemas.microsoft.com/office/drawing/2014/main" id="{AE8D5C1C-2A44-0CC5-0BBD-DCCFC360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8" y="332991"/>
            <a:ext cx="5537200" cy="38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B877009 </a:t>
            </a:r>
            <a:r>
              <a:rPr lang="ko-KR" altLang="en-US" dirty="0"/>
              <a:t>김재희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게임명</a:t>
            </a:r>
            <a:r>
              <a:rPr lang="ko-KR" altLang="en-US" dirty="0"/>
              <a:t> </a:t>
            </a:r>
            <a:r>
              <a:rPr lang="en-US" altLang="ko-KR" dirty="0"/>
              <a:t>– Don’t Starve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5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000" b="1" dirty="0"/>
              <a:t>Don’t Starve</a:t>
            </a:r>
            <a:endParaRPr lang="ko-KR" altLang="en-US" sz="5000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87746"/>
            <a:ext cx="6172200" cy="3272982"/>
          </a:xfrm>
        </p:spPr>
      </p:pic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err="1"/>
              <a:t>샌드박스형</a:t>
            </a:r>
            <a:r>
              <a:rPr lang="ko-KR" altLang="en-US" dirty="0"/>
              <a:t> 생존 </a:t>
            </a:r>
            <a:r>
              <a:rPr lang="ko-KR" altLang="en-US" dirty="0" err="1"/>
              <a:t>어드벤쳐</a:t>
            </a:r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 PC, </a:t>
            </a:r>
            <a:r>
              <a:rPr lang="ko-KR" altLang="en-US" dirty="0" err="1"/>
              <a:t>닌텐도스위치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콘스탄트라는</a:t>
            </a:r>
            <a:r>
              <a:rPr lang="ko-KR" altLang="en-US" dirty="0"/>
              <a:t> 세계에 떨어진 캐릭터들이 탐험하는 이야기</a:t>
            </a:r>
            <a:endParaRPr lang="en-US" altLang="ko-KR" dirty="0"/>
          </a:p>
          <a:p>
            <a:r>
              <a:rPr lang="ko-KR" altLang="en-US" dirty="0"/>
              <a:t>지속적으로 감소하는 허기와 정신력을 채워가며 탐험을 함</a:t>
            </a:r>
            <a:endParaRPr lang="en-US" altLang="ko-KR" dirty="0"/>
          </a:p>
          <a:p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탐험</a:t>
            </a:r>
            <a:r>
              <a:rPr lang="en-US" altLang="ko-KR" dirty="0"/>
              <a:t>, </a:t>
            </a:r>
            <a:r>
              <a:rPr lang="ko-KR" altLang="en-US" dirty="0"/>
              <a:t>건설 등 자신이 </a:t>
            </a:r>
            <a:r>
              <a:rPr lang="ko-KR" altLang="en-US" dirty="0" err="1"/>
              <a:t>하고싶은</a:t>
            </a:r>
            <a:r>
              <a:rPr lang="ko-KR" altLang="en-US" dirty="0"/>
              <a:t> </a:t>
            </a:r>
            <a:r>
              <a:rPr lang="ko-KR" altLang="en-US" dirty="0" err="1"/>
              <a:t>컨텐츠를</a:t>
            </a:r>
            <a:r>
              <a:rPr lang="ko-KR" altLang="en-US" dirty="0"/>
              <a:t> 선택하여 플레이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226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b="1" dirty="0"/>
              <a:t>목표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특정 아이템들을 모아 나무 물건이라는 오브젝트에 결합하는걸 </a:t>
            </a:r>
            <a:r>
              <a:rPr lang="en-US" altLang="ko-KR" dirty="0"/>
              <a:t>5</a:t>
            </a:r>
            <a:r>
              <a:rPr lang="ko-KR" altLang="en-US" dirty="0"/>
              <a:t>회 </a:t>
            </a:r>
            <a:r>
              <a:rPr lang="ko-KR" altLang="en-US" dirty="0" err="1"/>
              <a:t>진행해야함</a:t>
            </a:r>
            <a:endParaRPr lang="ko-KR" altLang="en-US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53" y="2959936"/>
            <a:ext cx="4938712" cy="2774863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나무 물건에 </a:t>
            </a:r>
            <a:r>
              <a:rPr lang="ko-KR" altLang="en-US" dirty="0" err="1"/>
              <a:t>결합시</a:t>
            </a:r>
            <a:r>
              <a:rPr lang="ko-KR" altLang="en-US" dirty="0"/>
              <a:t> 생기는 포탈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839788" y="2586413"/>
          <a:ext cx="1760955" cy="176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609480" imgH="609480" progId="Paint.Picture">
                  <p:embed/>
                </p:oleObj>
              </mc:Choice>
              <mc:Fallback>
                <p:oleObj name="비트맵 이미지" r:id="rId3" imgW="609480" imgH="609480" progId="Paint.Pictur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88" y="2586413"/>
                        <a:ext cx="1760955" cy="1760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/>
        </p:nvGraphicFramePr>
        <p:xfrm>
          <a:off x="2600743" y="2586413"/>
          <a:ext cx="1760955" cy="1760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5" imgW="609480" imgH="609480" progId="Paint.Picture">
                  <p:embed/>
                </p:oleObj>
              </mc:Choice>
              <mc:Fallback>
                <p:oleObj name="비트맵 이미지" r:id="rId5" imgW="609480" imgH="609480" progId="Paint.Pictur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0743" y="2586413"/>
                        <a:ext cx="1760955" cy="1760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/>
        </p:nvGraphicFramePr>
        <p:xfrm>
          <a:off x="4361698" y="2718384"/>
          <a:ext cx="1497012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7" imgW="609480" imgH="609480" progId="Paint.Picture">
                  <p:embed/>
                </p:oleObj>
              </mc:Choice>
              <mc:Fallback>
                <p:oleObj name="비트맵 이미지" r:id="rId7" imgW="609480" imgH="609480" progId="Paint.Pictur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61698" y="2718384"/>
                        <a:ext cx="1497012" cy="149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/>
        </p:nvGraphicFramePr>
        <p:xfrm>
          <a:off x="1021418" y="4657686"/>
          <a:ext cx="1543634" cy="1543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9" imgW="609480" imgH="609480" progId="Paint.Picture">
                  <p:embed/>
                </p:oleObj>
              </mc:Choice>
              <mc:Fallback>
                <p:oleObj name="비트맵 이미지" r:id="rId9" imgW="609480" imgH="609480" progId="Paint.Pictur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1418" y="4657686"/>
                        <a:ext cx="1543634" cy="1543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/>
        </p:nvGraphicFramePr>
        <p:xfrm>
          <a:off x="2878542" y="4750638"/>
          <a:ext cx="2818579" cy="135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11" imgW="1562040" imgH="752400" progId="Paint.Picture">
                  <p:embed/>
                </p:oleObj>
              </mc:Choice>
              <mc:Fallback>
                <p:oleObj name="비트맵 이미지" r:id="rId11" imgW="1562040" imgH="752400" progId="Paint.Picture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8542" y="4750638"/>
                        <a:ext cx="2818579" cy="135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14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B877004_김영신</vt:lpstr>
      <vt:lpstr> 폴아웃 4(베데스다 게임 스튜디오) </vt:lpstr>
      <vt:lpstr>게임의 목표 (생존난이도 기준)</vt:lpstr>
      <vt:lpstr>플레이 방식 및 게임 특징</vt:lpstr>
      <vt:lpstr>플레이 방식 및 게임 특징</vt:lpstr>
      <vt:lpstr>플레이 대상</vt:lpstr>
      <vt:lpstr>B877009 김재희</vt:lpstr>
      <vt:lpstr>Don’t Starve</vt:lpstr>
      <vt:lpstr>목표</vt:lpstr>
      <vt:lpstr>플레이 방식</vt:lpstr>
      <vt:lpstr>플레이 방식</vt:lpstr>
      <vt:lpstr>플레이 방식</vt:lpstr>
      <vt:lpstr>게임 특징</vt:lpstr>
      <vt:lpstr>플레이 대상</vt:lpstr>
      <vt:lpstr>공통특징</vt:lpstr>
      <vt:lpstr>필드 게임 기획 발표</vt:lpstr>
      <vt:lpstr>Kid Explorer</vt:lpstr>
      <vt:lpstr>게임 목표</vt:lpstr>
      <vt:lpstr>조작법</vt:lpstr>
      <vt:lpstr>게임 특징 및 추가된 요소</vt:lpstr>
      <vt:lpstr>게임 특징 및 추가된 요소</vt:lpstr>
      <vt:lpstr>스테이지 및 미션 목표</vt:lpstr>
      <vt:lpstr>스테이지 및 미션 목표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2813</cp:revision>
  <dcterms:created xsi:type="dcterms:W3CDTF">2022-03-27T05:25:21Z</dcterms:created>
  <dcterms:modified xsi:type="dcterms:W3CDTF">2023-05-07T01:31:11Z</dcterms:modified>
</cp:coreProperties>
</file>